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3" r:id="rId7"/>
  </p:sldIdLst>
  <p:sldSz cx="18288000" cy="10287000"/>
  <p:notesSz cx="6858000" cy="9144000"/>
  <p:embeddedFontLst>
    <p:embeddedFont>
      <p:font typeface="Pretendard Bold" panose="020B0600000101010101" charset="-127"/>
      <p:bold r:id="rId8"/>
    </p:embeddedFont>
    <p:embeddedFont>
      <p:font typeface="Pretendard Light" panose="020B0600000101010101" charset="-127"/>
      <p:regular r:id="rId9"/>
    </p:embeddedFont>
    <p:embeddedFont>
      <p:font typeface="Pretendard Medium" panose="020B0600000101010101" charset="-127"/>
      <p:bold r:id="rId10"/>
    </p:embeddedFont>
    <p:embeddedFont>
      <p:font typeface="Pretendard Regular" panose="020B0600000101010101" charset="-127"/>
      <p:regular r:id="rId11"/>
    </p:embeddedFont>
    <p:embeddedFont>
      <p:font typeface="ONE Mobile Title OTF" panose="00000500000000000000" pitchFamily="50" charset="-127"/>
      <p:regular r:id="rId12"/>
    </p:embeddedFont>
    <p:embeddedFont>
      <p:font typeface="ONE 모바일고딕 Bold" panose="00000800000000000000" pitchFamily="2" charset="-127"/>
      <p:bold r:id="rId13"/>
    </p:embeddedFont>
    <p:embeddedFont>
      <p:font typeface="ONE 모바일고딕 OTF Bold" panose="00000800000000000000" pitchFamily="50" charset="-127"/>
      <p:bold r:id="rId14"/>
    </p:embeddedFont>
    <p:embeddedFont>
      <p:font typeface="ONE 모바일고딕 OTF Regular" panose="00000500000000000000" pitchFamily="50" charset="-127"/>
      <p:regular r:id="rId15"/>
    </p:embeddedFont>
    <p:embeddedFont>
      <p:font typeface="ONE 모바일고딕 Regular" panose="00000500000000000000" pitchFamily="2" charset="-127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99B7"/>
    <a:srgbClr val="EEC4EB"/>
    <a:srgbClr val="D8C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44" autoAdjust="0"/>
    <p:restoredTop sz="94622" autoAdjust="0"/>
  </p:normalViewPr>
  <p:slideViewPr>
    <p:cSldViewPr>
      <p:cViewPr varScale="1">
        <p:scale>
          <a:sx n="48" d="100"/>
          <a:sy n="48" d="100"/>
        </p:scale>
        <p:origin x="762" y="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>
            <a:alphaModFix amt="60000"/>
          </a:blip>
          <a:stretch>
            <a:fillRect/>
          </a:stretch>
        </p:blipFill>
        <p:spPr>
          <a:xfrm>
            <a:off x="863600" y="7150100"/>
            <a:ext cx="16573500" cy="227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1333500" y="8293100"/>
            <a:ext cx="156210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500" y="2184400"/>
            <a:ext cx="2438400" cy="2438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941550" y="2098813"/>
            <a:ext cx="2921000" cy="32893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3970000" y="7721600"/>
            <a:ext cx="2870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04580"/>
              </a:lnSpc>
            </a:pPr>
            <a:r>
              <a:rPr lang="en-US" sz="2300" b="0" i="0" u="none" strike="noStrike" spc="200" dirty="0">
                <a:solidFill>
                  <a:srgbClr val="FADE6E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2024. 10. 14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5100" y="8463446"/>
            <a:ext cx="466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sz="30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2021180046</a:t>
            </a:r>
            <a:r>
              <a:rPr lang="en-US" sz="3000" b="0" i="0" u="none" strike="noStrike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  </a:t>
            </a:r>
            <a:r>
              <a:rPr lang="ko-KR" sz="3000" b="0" i="0" u="none" strike="noStrike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김</a:t>
            </a:r>
            <a:r>
              <a:rPr lang="ko-KR" altLang="en-US" sz="30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민서</a:t>
            </a:r>
            <a:endParaRPr lang="ko-KR" sz="3000" b="0" i="0" u="none" strike="noStrike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435100" y="2552700"/>
            <a:ext cx="14782800" cy="3721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endParaRPr lang="ko-KR" sz="15800" b="1" i="0" u="none" strike="noStrike" spc="300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36600" y="660400"/>
            <a:ext cx="29972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300" spc="900" dirty="0">
                <a:solidFill>
                  <a:srgbClr val="FFFC9F"/>
                </a:solidFill>
                <a:latin typeface="Pretendard Bold"/>
              </a:rPr>
              <a:t>2024 2DGP</a:t>
            </a:r>
            <a:endParaRPr lang="en-US" sz="2300" b="0" i="0" u="none" strike="noStrike" spc="900" dirty="0">
              <a:solidFill>
                <a:srgbClr val="FFFC9F"/>
              </a:solidFill>
              <a:latin typeface="Pretendard Light"/>
            </a:endParaRPr>
          </a:p>
        </p:txBody>
      </p:sp>
      <p:pic>
        <p:nvPicPr>
          <p:cNvPr id="9" name="그림 8" descr="폰트, 그래픽, 그래픽 디자인, 로고이(가) 표시된 사진&#10;&#10;자동 생성된 설명">
            <a:extLst>
              <a:ext uri="{FF2B5EF4-FFF2-40B4-BE49-F238E27FC236}">
                <a16:creationId xmlns:a16="http://schemas.microsoft.com/office/drawing/2014/main" id="{F5049CF1-278A-48CD-1255-3133D6E54C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35" y="2557670"/>
            <a:ext cx="10715877" cy="3430623"/>
          </a:xfrm>
          <a:prstGeom prst="rect">
            <a:avLst/>
          </a:prstGeom>
        </p:spPr>
      </p:pic>
      <p:sp>
        <p:nvSpPr>
          <p:cNvPr id="11" name="TextBox 20">
            <a:extLst>
              <a:ext uri="{FF2B5EF4-FFF2-40B4-BE49-F238E27FC236}">
                <a16:creationId xmlns:a16="http://schemas.microsoft.com/office/drawing/2014/main" id="{20AFA240-5A74-A593-BFAC-3BC54BF4E853}"/>
              </a:ext>
            </a:extLst>
          </p:cNvPr>
          <p:cNvSpPr txBox="1"/>
          <p:nvPr/>
        </p:nvSpPr>
        <p:spPr>
          <a:xfrm>
            <a:off x="1435100" y="7581624"/>
            <a:ext cx="46609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4580"/>
              </a:lnSpc>
            </a:pPr>
            <a:r>
              <a:rPr lang="en-US" altLang="ko-KR" sz="3000" b="0" i="0" u="none" strike="noStrike" dirty="0" err="1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Pokémini</a:t>
            </a:r>
            <a:r>
              <a:rPr lang="ko-KR" altLang="en-US" sz="30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＿</a:t>
            </a:r>
            <a:r>
              <a:rPr lang="ko-KR" altLang="en-US" sz="3000" b="0" i="0" u="none" strike="noStrike" dirty="0" err="1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포켓미니</a:t>
            </a:r>
            <a:endParaRPr lang="ko-KR" sz="3000" b="0" i="0" u="none" strike="noStrike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>
            <a:off x="14427200" y="6819900"/>
            <a:ext cx="1651000" cy="1651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795500" y="7188200"/>
            <a:ext cx="9144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-900000">
            <a:off x="15392400" y="7442200"/>
            <a:ext cx="673100" cy="1117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54384" y="4591050"/>
            <a:ext cx="2514600" cy="1955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79384" y="4591050"/>
            <a:ext cx="2514600" cy="1955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04384" y="4591050"/>
            <a:ext cx="2514600" cy="19558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1194084" y="5200650"/>
            <a:ext cx="223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3000" b="0" i="0" u="none" strike="noStrike" spc="100" dirty="0">
                <a:solidFill>
                  <a:srgbClr val="FFFFFF"/>
                </a:solidFill>
                <a:ea typeface="ONE Mobile Title OTF"/>
              </a:rPr>
              <a:t>Development</a:t>
            </a:r>
          </a:p>
          <a:p>
            <a:pPr lvl="0" algn="ctr">
              <a:lnSpc>
                <a:spcPct val="108729"/>
              </a:lnSpc>
            </a:pPr>
            <a:r>
              <a:rPr lang="en-US" altLang="ko-KR" sz="3000" b="0" i="0" u="none" strike="noStrike" spc="100" dirty="0">
                <a:solidFill>
                  <a:srgbClr val="FFFFFF"/>
                </a:solidFill>
                <a:ea typeface="ONE Mobile Title OTF"/>
              </a:rPr>
              <a:t>Sch</a:t>
            </a:r>
            <a:r>
              <a:rPr lang="en-US" altLang="ko-KR" sz="3000" spc="100" dirty="0">
                <a:solidFill>
                  <a:srgbClr val="FFFFFF"/>
                </a:solidFill>
                <a:ea typeface="ONE Mobile Title OTF"/>
              </a:rPr>
              <a:t>edule</a:t>
            </a:r>
            <a:endParaRPr lang="ko-KR" sz="3000" b="0" i="0" u="none" strike="noStrike" spc="100" dirty="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82984" y="666115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1900" b="0" i="0" u="none" strike="noStrike" spc="100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개발 일정</a:t>
            </a:r>
            <a:endParaRPr lang="en-US" sz="1900" b="0" i="0" u="none" strike="noStrike" spc="100" dirty="0">
              <a:solidFill>
                <a:srgbClr val="000000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019084" y="5200650"/>
            <a:ext cx="223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3000" b="0" i="0" u="none" strike="noStrike" spc="100" dirty="0">
                <a:solidFill>
                  <a:srgbClr val="FFFFFF"/>
                </a:solidFill>
                <a:ea typeface="ONE Mobile Title OTF"/>
              </a:rPr>
              <a:t>Game</a:t>
            </a:r>
          </a:p>
          <a:p>
            <a:pPr lvl="0" algn="ctr">
              <a:lnSpc>
                <a:spcPct val="108729"/>
              </a:lnSpc>
            </a:pPr>
            <a:r>
              <a:rPr lang="en-US" altLang="ko-KR" sz="3000" spc="100" dirty="0">
                <a:solidFill>
                  <a:srgbClr val="FFFFFF"/>
                </a:solidFill>
                <a:ea typeface="ONE Mobile Title OTF"/>
              </a:rPr>
              <a:t>Content</a:t>
            </a:r>
            <a:endParaRPr lang="ko-KR" sz="3000" b="0" i="0" u="none" strike="noStrike" spc="100" dirty="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8107984" y="666115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1900" b="0" i="0" u="none" strike="noStrike" spc="100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게임 </a:t>
            </a:r>
            <a:r>
              <a:rPr lang="ko-KR" altLang="en-US" sz="1900" spc="100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전개 및 흐름</a:t>
            </a:r>
            <a:endParaRPr lang="en-US" sz="1900" b="0" i="0" u="none" strike="noStrike" spc="100" dirty="0">
              <a:solidFill>
                <a:srgbClr val="000000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44084" y="5200650"/>
            <a:ext cx="22352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altLang="ko-KR" sz="3000" spc="100" dirty="0">
                <a:solidFill>
                  <a:srgbClr val="FFFFFF"/>
                </a:solidFill>
                <a:ea typeface="ONE Mobile Title OTF"/>
              </a:rPr>
              <a:t>Game</a:t>
            </a:r>
            <a:br>
              <a:rPr lang="en-US" altLang="ko-KR" sz="3000" spc="100" dirty="0">
                <a:solidFill>
                  <a:srgbClr val="FFFFFF"/>
                </a:solidFill>
                <a:ea typeface="ONE Mobile Title OTF"/>
              </a:rPr>
            </a:br>
            <a:r>
              <a:rPr lang="en-US" altLang="ko-KR" sz="3000" spc="100" dirty="0">
                <a:solidFill>
                  <a:srgbClr val="FFFFFF"/>
                </a:solidFill>
                <a:ea typeface="ONE Mobile Title OTF"/>
              </a:rPr>
              <a:t>Concept</a:t>
            </a:r>
            <a:endParaRPr lang="ko-KR" sz="3000" b="0" i="0" u="none" strike="noStrike" spc="100" dirty="0">
              <a:solidFill>
                <a:srgbClr val="FFFFFF"/>
              </a:solidFill>
              <a:ea typeface="ONE Mobile Title OTF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932984" y="6661150"/>
            <a:ext cx="2044700" cy="33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1900" spc="100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게임 컨셉</a:t>
            </a:r>
            <a:endParaRPr lang="en-US" sz="1900" b="0" i="0" u="none" strike="noStrike" spc="100" dirty="0">
              <a:solidFill>
                <a:srgbClr val="000000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384300" y="2590800"/>
            <a:ext cx="20066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7200" b="0" i="0" u="none" strike="noStrike" spc="500" dirty="0">
                <a:solidFill>
                  <a:srgbClr val="FADE6E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목차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 dirty="0">
                <a:solidFill>
                  <a:srgbClr val="FFFFFF"/>
                </a:solidFill>
                <a:latin typeface="Pretendard Bold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600" y="16129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6654800"/>
            <a:ext cx="7112000" cy="209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0100" y="4254500"/>
            <a:ext cx="7112000" cy="2095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578100" y="7607300"/>
            <a:ext cx="62484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3778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각 포켓몬에는 타입이 존재하고 타입 간에는 상성이 존재</a:t>
            </a:r>
            <a:endParaRPr lang="en-US" sz="2000" b="0" i="0" u="none" strike="noStrike" dirty="0">
              <a:solidFill>
                <a:srgbClr val="00000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  <a:p>
            <a:pPr marL="342900" lvl="0" indent="-342900" algn="l">
              <a:lnSpc>
                <a:spcPct val="137780"/>
              </a:lnSpc>
              <a:buClr>
                <a:srgbClr val="000000"/>
              </a:buClr>
              <a:buFont typeface="Arial"/>
              <a:buChar char="●"/>
            </a:pPr>
            <a:r>
              <a:rPr lang="ko-KR" altLang="en-US" sz="2000" dirty="0">
                <a:solidFill>
                  <a:srgbClr val="000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포켓몬과 함께 성장</a:t>
            </a:r>
            <a:r>
              <a:rPr lang="en-US" altLang="ko-KR" sz="2000" dirty="0">
                <a:solidFill>
                  <a:srgbClr val="000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, </a:t>
            </a:r>
            <a:r>
              <a:rPr lang="ko-KR" altLang="en-US" sz="2000" dirty="0">
                <a:solidFill>
                  <a:srgbClr val="000000"/>
                </a:solidFill>
                <a:latin typeface="ONE 모바일고딕 Regular" panose="00000500000000000000" pitchFamily="2" charset="-127"/>
                <a:ea typeface="ONE 모바일고딕 Regular" panose="00000500000000000000" pitchFamily="2" charset="-127"/>
              </a:rPr>
              <a:t>원하는 포켓몬 포획 및 팀 생성</a:t>
            </a:r>
            <a:endParaRPr lang="en-US" sz="2000" b="0" i="0" u="none" strike="noStrike" dirty="0">
              <a:solidFill>
                <a:srgbClr val="000000"/>
              </a:solidFill>
              <a:latin typeface="ONE 모바일고딕 Regular" panose="00000500000000000000" pitchFamily="2" charset="-127"/>
              <a:ea typeface="ONE 모바일고딕 Regular" panose="00000500000000000000" pitchFamily="2" charset="-127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641600" y="6883400"/>
            <a:ext cx="3111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ko-KR" altLang="en-US" sz="2800" b="0" i="0" u="none" strike="noStrike" spc="100" dirty="0">
                <a:solidFill>
                  <a:srgbClr val="000000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게임의 재미 요소</a:t>
            </a:r>
            <a:endParaRPr lang="ko-KR" sz="2800" b="0" i="0" u="none" strike="noStrike" spc="100" dirty="0">
              <a:solidFill>
                <a:srgbClr val="000000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578100" y="5269673"/>
            <a:ext cx="5727700" cy="774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37780"/>
              </a:lnSpc>
              <a:buClr>
                <a:srgbClr val="000000"/>
              </a:buClr>
            </a:pPr>
            <a:r>
              <a:rPr lang="ko-KR" altLang="en-US" sz="2000" b="0" i="0" u="none" strike="noStrike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포켓볼이라는 가상의 휴대용 캡슐로 몬스터를 포획한 후 데리고 다니며 성장시키는 내용의 게임</a:t>
            </a:r>
            <a:endParaRPr lang="en-US" sz="2000" b="0" i="0" u="none" strike="noStrike" dirty="0">
              <a:solidFill>
                <a:srgbClr val="000000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641600" y="4514850"/>
            <a:ext cx="31115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97540"/>
              </a:lnSpc>
            </a:pPr>
            <a:r>
              <a:rPr lang="ko-KR" altLang="en-US" sz="2800" b="0" i="0" u="none" strike="noStrike" spc="100" dirty="0">
                <a:solidFill>
                  <a:srgbClr val="000000"/>
                </a:solidFill>
                <a:latin typeface="ONE 모바일고딕 Bold" panose="00000800000000000000" pitchFamily="2" charset="-127"/>
                <a:ea typeface="ONE 모바일고딕 Bold" panose="00000800000000000000" pitchFamily="2" charset="-127"/>
              </a:rPr>
              <a:t>포켓몬스터 모작</a:t>
            </a:r>
            <a:endParaRPr lang="ko-KR" sz="2800" b="0" i="0" u="none" strike="noStrike" spc="100" dirty="0">
              <a:solidFill>
                <a:srgbClr val="000000"/>
              </a:solidFill>
              <a:latin typeface="ONE 모바일고딕 Bold" panose="00000800000000000000" pitchFamily="2" charset="-127"/>
              <a:ea typeface="ONE 모바일고딕 Bold" panose="00000800000000000000" pitchFamily="2" charset="-127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7200" b="0" i="0" u="none" strike="noStrike" dirty="0">
                <a:solidFill>
                  <a:srgbClr val="9ECAEF"/>
                </a:solidFill>
                <a:ea typeface="ONE Mobile Title OTF"/>
              </a:rPr>
              <a:t>Game Concept</a:t>
            </a:r>
            <a:endParaRPr lang="ko-KR" sz="7200" b="0" i="0" u="none" strike="noStrike" dirty="0">
              <a:solidFill>
                <a:srgbClr val="9ECAEF"/>
              </a:solidFill>
              <a:ea typeface="ONE Mobile Title OT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altLang="ko-KR" sz="2400" spc="600" dirty="0">
                <a:solidFill>
                  <a:srgbClr val="FFFFFF"/>
                </a:solidFill>
                <a:latin typeface="Pretendard Bold"/>
              </a:rPr>
              <a:t>CONCEPT</a:t>
            </a:r>
            <a:endParaRPr lang="en-US" sz="2400" b="0" i="0" u="none" strike="noStrike" spc="600" dirty="0">
              <a:solidFill>
                <a:srgbClr val="FFFFFF"/>
              </a:solidFill>
              <a:latin typeface="Pretendard Bold"/>
            </a:endParaRPr>
          </a:p>
        </p:txBody>
      </p:sp>
      <p:pic>
        <p:nvPicPr>
          <p:cNvPr id="1032" name="Picture 8" descr="포켓몬스터를 통해 보는 캐릭터IP 비즈니스">
            <a:extLst>
              <a:ext uri="{FF2B5EF4-FFF2-40B4-BE49-F238E27FC236}">
                <a16:creationId xmlns:a16="http://schemas.microsoft.com/office/drawing/2014/main" id="{63DE06E4-60E5-689D-F837-E692B0047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0" y="4535971"/>
            <a:ext cx="68580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900" y="1689100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89000" y="4457700"/>
            <a:ext cx="2997200" cy="233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41300" y="5473700"/>
            <a:ext cx="317500" cy="317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93470" y="4457700"/>
            <a:ext cx="2997200" cy="2336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8900" y="5473700"/>
            <a:ext cx="317500" cy="317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4200" y="4457700"/>
            <a:ext cx="2997200" cy="233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16500" y="5473700"/>
            <a:ext cx="317500" cy="31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1800" y="4470400"/>
            <a:ext cx="2997200" cy="23368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3881100" y="7124700"/>
            <a:ext cx="24257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Regular"/>
              </a:rPr>
              <a:t>주인공 트레이너는 꿈을 갖고 더 넓은 마을로 여행을 떠나는 엔딩</a:t>
            </a:r>
            <a:endParaRPr lang="en-US" sz="24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970000" y="5715000"/>
            <a:ext cx="224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400" b="0" i="0" u="none" strike="noStrike" spc="7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엔딩</a:t>
            </a:r>
            <a:endParaRPr lang="en-US" sz="3600" b="0" i="0" u="none" strike="noStrike" spc="700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982700" y="52070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000" b="0" i="0" u="none" strike="noStrike" spc="400">
                <a:solidFill>
                  <a:srgbClr val="FFFFFF"/>
                </a:solidFill>
                <a:latin typeface="Pretendard Medium"/>
              </a:rPr>
              <a:t>STEP 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06000" y="7124700"/>
            <a:ext cx="24257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Regular"/>
              </a:rPr>
              <a:t>스토리의 </a:t>
            </a:r>
            <a:r>
              <a:rPr lang="ko-KR" altLang="en-US" sz="24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메인인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Regular"/>
              </a:rPr>
              <a:t> 라이벌 트레이너와 포켓몬 </a:t>
            </a:r>
            <a:r>
              <a:rPr lang="ko-KR" altLang="en-US" sz="24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배틀을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Regular"/>
              </a:rPr>
              <a:t> 해서 승리</a:t>
            </a:r>
            <a:endParaRPr lang="en-US" sz="24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007600" y="5715000"/>
            <a:ext cx="224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000" b="0" i="0" u="none" strike="noStrike" spc="7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라이벌 트레이너와 배틀</a:t>
            </a:r>
            <a:endParaRPr lang="en-US" sz="2000" b="0" i="0" u="none" strike="noStrike" spc="700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020300" y="52070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000" b="0" i="0" u="none" strike="noStrike" spc="400" dirty="0">
                <a:solidFill>
                  <a:srgbClr val="FFFFFF"/>
                </a:solidFill>
                <a:latin typeface="Pretendard Medium"/>
              </a:rPr>
              <a:t>STEP 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943600" y="7124700"/>
            <a:ext cx="24257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Regular"/>
              </a:rPr>
              <a:t>마을의 풀숲에서 랜덤 포켓몬과 전투 및 트레이너와의 </a:t>
            </a:r>
            <a:r>
              <a:rPr lang="ko-KR" altLang="en-US" sz="2400" dirty="0" err="1">
                <a:solidFill>
                  <a:srgbClr val="000000"/>
                </a:solidFill>
                <a:latin typeface="Pretendard Regular"/>
                <a:ea typeface="Pretendard Regular"/>
              </a:rPr>
              <a:t>배틀을</a:t>
            </a:r>
            <a:r>
              <a:rPr lang="ko-KR" altLang="en-US" sz="2400" dirty="0">
                <a:solidFill>
                  <a:srgbClr val="000000"/>
                </a:solidFill>
                <a:latin typeface="Pretendard Regular"/>
                <a:ea typeface="Pretendard Regular"/>
              </a:rPr>
              <a:t> 통해 성장</a:t>
            </a:r>
            <a:endParaRPr lang="en-US" sz="24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045200" y="5715000"/>
            <a:ext cx="224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000" spc="7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포켓몬 </a:t>
            </a:r>
            <a:r>
              <a:rPr lang="ko-KR" altLang="en-US" sz="2000" spc="700" dirty="0" err="1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배틀로</a:t>
            </a:r>
            <a:r>
              <a:rPr lang="ko-KR" altLang="en-US" sz="2000" spc="7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성장</a:t>
            </a:r>
            <a:endParaRPr lang="en-US" sz="2000" b="0" i="0" u="none" strike="noStrike" spc="700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6057900" y="52070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000" b="0" i="0" u="none" strike="noStrike" spc="400" dirty="0">
                <a:solidFill>
                  <a:srgbClr val="FFFFFF"/>
                </a:solidFill>
                <a:latin typeface="Pretendard Medium"/>
              </a:rPr>
              <a:t>STEP 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981200" y="7137400"/>
            <a:ext cx="2425700" cy="1371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8650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ea typeface="Pretendard Regular"/>
              </a:rPr>
              <a:t>포켓몬 월드에 진입하여 캐릭터 생성 후 스타팅 포켓몬 선택</a:t>
            </a:r>
            <a:endParaRPr lang="ko-KR" sz="24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2800" y="5727700"/>
            <a:ext cx="2247900" cy="635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ko-KR" altLang="en-US" sz="2000" spc="700" dirty="0">
                <a:solidFill>
                  <a:srgbClr val="FFFFFF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스타팅 포켓몬 선택</a:t>
            </a:r>
            <a:endParaRPr lang="en-US" sz="2000" b="0" i="0" u="none" strike="noStrike" spc="700" dirty="0">
              <a:solidFill>
                <a:srgbClr val="FFFFFF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95500" y="52070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8729"/>
              </a:lnSpc>
            </a:pPr>
            <a:r>
              <a:rPr lang="en-US" sz="2000" b="0" i="0" u="none" strike="noStrike" spc="400" dirty="0">
                <a:solidFill>
                  <a:srgbClr val="FFFFFF"/>
                </a:solidFill>
                <a:latin typeface="Pretendard Medium"/>
              </a:rPr>
              <a:t>STEP 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7200" dirty="0">
                <a:solidFill>
                  <a:srgbClr val="F2BEBB"/>
                </a:solidFill>
                <a:ea typeface="ONE Mobile Title OTF"/>
              </a:rPr>
              <a:t>Game Content</a:t>
            </a:r>
            <a:endParaRPr lang="ko-KR" sz="7200" b="0" i="0" u="none" strike="noStrike" dirty="0">
              <a:solidFill>
                <a:srgbClr val="F2BEBB"/>
              </a:solidFill>
              <a:ea typeface="ONE Mobile Title OTF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spc="600" dirty="0">
                <a:solidFill>
                  <a:srgbClr val="FFFFFF"/>
                </a:solidFill>
                <a:latin typeface="Pretendard Bold"/>
              </a:rPr>
              <a:t>CONTENT</a:t>
            </a:r>
            <a:endParaRPr lang="en-US" sz="2400" b="0" i="0" u="none" strike="noStrike" spc="600" dirty="0">
              <a:solidFill>
                <a:srgbClr val="FFFFFF"/>
              </a:solidFill>
              <a:latin typeface="Pretendar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586905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7500" y="4051300"/>
            <a:ext cx="3009900" cy="596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7500" y="4445000"/>
            <a:ext cx="4840314" cy="44831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7200" dirty="0">
                <a:solidFill>
                  <a:srgbClr val="89D8BD"/>
                </a:solidFill>
                <a:ea typeface="ONE Mobile Title OTF"/>
              </a:rPr>
              <a:t>Game Content</a:t>
            </a:r>
            <a:endParaRPr lang="ko-KR" sz="7200" b="0" i="0" u="none" strike="noStrike" dirty="0">
              <a:solidFill>
                <a:srgbClr val="89D8BD"/>
              </a:solidFill>
              <a:ea typeface="ONE Mobile Title OTF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 dirty="0">
                <a:solidFill>
                  <a:srgbClr val="FFFFFF"/>
                </a:solidFill>
                <a:latin typeface="Pretendard Bold"/>
              </a:rPr>
              <a:t>CONTENT</a:t>
            </a:r>
          </a:p>
        </p:txBody>
      </p:sp>
      <p:pic>
        <p:nvPicPr>
          <p:cNvPr id="29" name="Picture 12">
            <a:extLst>
              <a:ext uri="{FF2B5EF4-FFF2-40B4-BE49-F238E27FC236}">
                <a16:creationId xmlns:a16="http://schemas.microsoft.com/office/drawing/2014/main" id="{F66BD024-1429-C0D8-2252-B8F186EA02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2439" y="4078773"/>
            <a:ext cx="3009900" cy="596900"/>
          </a:xfrm>
          <a:prstGeom prst="rect">
            <a:avLst/>
          </a:prstGeom>
        </p:spPr>
      </p:pic>
      <p:pic>
        <p:nvPicPr>
          <p:cNvPr id="24" name="Picture 13">
            <a:extLst>
              <a:ext uri="{FF2B5EF4-FFF2-40B4-BE49-F238E27FC236}">
                <a16:creationId xmlns:a16="http://schemas.microsoft.com/office/drawing/2014/main" id="{92AAE1E7-9543-06EA-B9C0-F8EB33FCC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441" y="4445000"/>
            <a:ext cx="4843117" cy="44831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54F0CE2-ABC0-D0D9-5299-220196A8DA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4064" y="4616726"/>
            <a:ext cx="4479869" cy="3364390"/>
          </a:xfrm>
          <a:prstGeom prst="rect">
            <a:avLst/>
          </a:prstGeom>
        </p:spPr>
      </p:pic>
      <p:pic>
        <p:nvPicPr>
          <p:cNvPr id="36" name="Picture 12">
            <a:extLst>
              <a:ext uri="{FF2B5EF4-FFF2-40B4-BE49-F238E27FC236}">
                <a16:creationId xmlns:a16="http://schemas.microsoft.com/office/drawing/2014/main" id="{BDF56AAF-5453-C1D2-FA06-612AA0D8B3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5670" y="4051300"/>
            <a:ext cx="3009900" cy="596900"/>
          </a:xfrm>
          <a:prstGeom prst="rect">
            <a:avLst/>
          </a:prstGeom>
        </p:spPr>
      </p:pic>
      <p:pic>
        <p:nvPicPr>
          <p:cNvPr id="37" name="Picture 13">
            <a:extLst>
              <a:ext uri="{FF2B5EF4-FFF2-40B4-BE49-F238E27FC236}">
                <a16:creationId xmlns:a16="http://schemas.microsoft.com/office/drawing/2014/main" id="{7DF35770-8488-7DAC-4755-5C8F7997F4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55670" y="4445000"/>
            <a:ext cx="4843116" cy="448310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F335F67-0D34-AE9C-1B7A-37F9CF09C6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51428" y="4616726"/>
            <a:ext cx="4479869" cy="336439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9C38052-80A3-45E2-D6B7-1A9F49044EBF}"/>
              </a:ext>
            </a:extLst>
          </p:cNvPr>
          <p:cNvSpPr txBox="1"/>
          <p:nvPr/>
        </p:nvSpPr>
        <p:spPr>
          <a:xfrm>
            <a:off x="12136506" y="8349127"/>
            <a:ext cx="4642402" cy="29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41500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▲ 다른 포켓몬과 전투</a:t>
            </a:r>
            <a:endParaRPr lang="en-US" altLang="ko-KR" sz="2400" b="0" i="0" u="none" strike="noStrike" dirty="0">
              <a:solidFill>
                <a:srgbClr val="000000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19C0EF3-5E49-3ED2-0089-01FF7FEBEC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7722" y="4616726"/>
            <a:ext cx="4479869" cy="336439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F16104A-4E16-BE1A-0675-DAE24F9F8E98}"/>
              </a:ext>
            </a:extLst>
          </p:cNvPr>
          <p:cNvSpPr txBox="1"/>
          <p:nvPr/>
        </p:nvSpPr>
        <p:spPr>
          <a:xfrm>
            <a:off x="6904064" y="8349127"/>
            <a:ext cx="4642402" cy="29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41500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▲ 스타팅 포켓몬 선택</a:t>
            </a:r>
            <a:endParaRPr lang="en-US" altLang="ko-KR" sz="2400" b="0" i="0" u="none" strike="noStrike" dirty="0">
              <a:solidFill>
                <a:srgbClr val="000000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A04412B-7629-2E0C-8874-995954100C4C}"/>
              </a:ext>
            </a:extLst>
          </p:cNvPr>
          <p:cNvSpPr txBox="1"/>
          <p:nvPr/>
        </p:nvSpPr>
        <p:spPr>
          <a:xfrm>
            <a:off x="1761096" y="8349127"/>
            <a:ext cx="4642402" cy="2926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l">
              <a:lnSpc>
                <a:spcPct val="41500"/>
              </a:lnSpc>
            </a:pPr>
            <a:r>
              <a:rPr lang="ko-KR" altLang="en-US" sz="2400" b="0" i="0" u="none" strike="noStrike" dirty="0">
                <a:solidFill>
                  <a:srgbClr val="00000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▲ 메인 스토리 진행</a:t>
            </a:r>
            <a:endParaRPr lang="en-US" altLang="ko-KR" sz="2400" b="0" i="0" u="none" strike="noStrike" dirty="0">
              <a:solidFill>
                <a:srgbClr val="000000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0" y="571500"/>
            <a:ext cx="3860800" cy="762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571500"/>
            <a:ext cx="3860800" cy="76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1800" y="571500"/>
            <a:ext cx="3860800" cy="76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00"/>
            <a:ext cx="4876800" cy="965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130300"/>
            <a:ext cx="18288000" cy="9156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250" y="1517316"/>
            <a:ext cx="17335500" cy="8204200"/>
          </a:xfrm>
          <a:prstGeom prst="rect">
            <a:avLst/>
          </a:prstGeom>
          <a:effectLst>
            <a:outerShdw blurRad="669826" dist="252339" dir="2700000">
              <a:srgbClr val="000000">
                <a:alpha val="10000"/>
              </a:srgbClr>
            </a:outerShdw>
          </a:effectLst>
        </p:spPr>
      </p:pic>
      <p:graphicFrame>
        <p:nvGraphicFramePr>
          <p:cNvPr id="9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998600"/>
              </p:ext>
            </p:extLst>
          </p:nvPr>
        </p:nvGraphicFramePr>
        <p:xfrm>
          <a:off x="1879600" y="4051300"/>
          <a:ext cx="14516100" cy="5143500"/>
        </p:xfrm>
        <a:graphic>
          <a:graphicData uri="http://schemas.openxmlformats.org/drawingml/2006/table">
            <a:tbl>
              <a:tblPr/>
              <a:tblGrid>
                <a:gridCol w="32864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96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 dirty="0">
                          <a:solidFill>
                            <a:srgbClr val="9E9E9E"/>
                          </a:solidFill>
                          <a:latin typeface="Pretendard Medium"/>
                        </a:rPr>
                        <a:t>CONTENT</a:t>
                      </a: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 dirty="0">
                          <a:solidFill>
                            <a:srgbClr val="FFFFFF"/>
                          </a:solidFill>
                          <a:latin typeface="Pretendard Medium"/>
                        </a:rPr>
                        <a:t>WEEK 01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CB68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리소스 </a:t>
                      </a:r>
                      <a:r>
                        <a:rPr lang="ko-KR" altLang="en-US" sz="1700" b="0" i="0" u="none" strike="noStrike" dirty="0" err="1">
                          <a:solidFill>
                            <a:srgbClr val="000000"/>
                          </a:solidFill>
                          <a:ea typeface="Pretendard Regular"/>
                        </a:rPr>
                        <a:t>서칭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전반적인 계층구조 구상 및 작성</a:t>
                      </a:r>
                      <a:endParaRPr lang="ko-KR" sz="1700" b="0" i="0" u="none" strike="noStrike" dirty="0">
                        <a:solidFill>
                          <a:srgbClr val="000000"/>
                        </a:solidFill>
                        <a:ea typeface="Pretendard Regular"/>
                      </a:endParaRPr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 dirty="0">
                          <a:solidFill>
                            <a:srgbClr val="FFFFFF"/>
                          </a:solidFill>
                          <a:latin typeface="Pretendard Medium"/>
                        </a:rPr>
                        <a:t>WEEK 02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DE6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Intro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 제작 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(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게임 시작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)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 dirty="0">
                          <a:solidFill>
                            <a:srgbClr val="FFFFFF"/>
                          </a:solidFill>
                          <a:latin typeface="Pretendard Medium"/>
                        </a:rPr>
                        <a:t>WEEK 03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AE8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마을 맵 제작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 dirty="0">
                          <a:solidFill>
                            <a:srgbClr val="FFFFFF"/>
                          </a:solidFill>
                          <a:latin typeface="Pretendard Medium"/>
                        </a:rPr>
                        <a:t>WEEK 04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AE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포켓몬 데이터베이스 제작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보유 포켓몬 확인 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UI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제작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sz="1800" b="0" i="0" u="none" strike="noStrike" spc="200" dirty="0">
                          <a:solidFill>
                            <a:srgbClr val="FFFFFF"/>
                          </a:solidFill>
                          <a:latin typeface="Pretendard Medium"/>
                        </a:rPr>
                        <a:t>WEEK 05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8B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전투 이벤트 제작</a:t>
                      </a:r>
                      <a:endParaRPr lang="en-US" sz="11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pc="200" dirty="0">
                          <a:solidFill>
                            <a:srgbClr val="FFFFFF"/>
                          </a:solidFill>
                          <a:latin typeface="Pretendard Medium"/>
                        </a:rPr>
                        <a:t>WEEK 06</a:t>
                      </a:r>
                      <a:endParaRPr lang="en-US" altLang="ko-KR" sz="18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C4E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포켓몬 센터 및 상점 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UI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제작</a:t>
                      </a:r>
                      <a:endParaRPr lang="en-US" altLang="ko-KR" sz="17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265440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pc="200" dirty="0">
                          <a:solidFill>
                            <a:srgbClr val="FFFFFF"/>
                          </a:solidFill>
                          <a:latin typeface="Pretendard Medium"/>
                        </a:rPr>
                        <a:t>WEEK 07</a:t>
                      </a:r>
                      <a:endParaRPr lang="en-US" altLang="ko-KR" sz="18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Outro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 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(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엔딩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)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 제작</a:t>
                      </a:r>
                      <a:r>
                        <a:rPr lang="en-US" altLang="ko-KR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, </a:t>
                      </a: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사운드 삽입</a:t>
                      </a:r>
                      <a:endParaRPr lang="en-US" sz="17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056434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161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u="none" strike="noStrike" spc="200" dirty="0">
                          <a:solidFill>
                            <a:srgbClr val="FFFFFF"/>
                          </a:solidFill>
                          <a:latin typeface="Pretendard Medium"/>
                        </a:rPr>
                        <a:t>WEEK 08</a:t>
                      </a:r>
                      <a:endParaRPr lang="en-US" altLang="ko-KR" sz="18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999B7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r>
                        <a:rPr lang="ko-KR" altLang="en-US" sz="1700" b="0" i="0" u="none" strike="noStrike" dirty="0">
                          <a:solidFill>
                            <a:srgbClr val="000000"/>
                          </a:solidFill>
                          <a:ea typeface="Pretendard Regular"/>
                        </a:rPr>
                        <a:t>테스트 플레이 및 디버깅</a:t>
                      </a:r>
                      <a:endParaRPr lang="en-US" sz="1700" dirty="0"/>
                    </a:p>
                  </a:txBody>
                  <a:tcPr marL="19050" marR="19050" marT="19050" marB="19050" anchor="ctr">
                    <a:lnL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303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140703"/>
                  </a:ext>
                </a:extLst>
              </a:tr>
            </a:tbl>
          </a:graphicData>
        </a:graphic>
      </p:graphicFrame>
      <p:sp>
        <p:nvSpPr>
          <p:cNvPr id="11" name="TextBox 11"/>
          <p:cNvSpPr txBox="1"/>
          <p:nvPr/>
        </p:nvSpPr>
        <p:spPr>
          <a:xfrm>
            <a:off x="2984500" y="2146300"/>
            <a:ext cx="12319000" cy="1282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en-US" altLang="ko-KR" sz="7200" b="0" i="0" u="none" strike="noStrike" dirty="0">
                <a:solidFill>
                  <a:srgbClr val="78CDE0"/>
                </a:solidFill>
                <a:ea typeface="ONE Mobile Title OTF"/>
              </a:rPr>
              <a:t>Development Schedule</a:t>
            </a:r>
            <a:endParaRPr lang="ko-KR" sz="7200" b="0" i="0" u="none" strike="noStrike" dirty="0">
              <a:solidFill>
                <a:srgbClr val="78CDE0"/>
              </a:solidFill>
              <a:ea typeface="ONE Mobile Title OTF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36600" y="635000"/>
            <a:ext cx="2997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4580"/>
              </a:lnSpc>
            </a:pPr>
            <a:r>
              <a:rPr lang="en-US" sz="2400" b="0" i="0" u="none" strike="noStrike" spc="600">
                <a:solidFill>
                  <a:srgbClr val="FFFFFF"/>
                </a:solidFill>
                <a:latin typeface="Pretendard Bold"/>
              </a:rPr>
              <a:t>SCHEDULE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207</Words>
  <Application>Microsoft Office PowerPoint</Application>
  <PresentationFormat>사용자 지정</PresentationFormat>
  <Paragraphs>59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8" baseType="lpstr">
      <vt:lpstr>ONE Mobile Title OTF</vt:lpstr>
      <vt:lpstr>Calibri</vt:lpstr>
      <vt:lpstr>Pretendard Medium</vt:lpstr>
      <vt:lpstr>ONE 모바일고딕 OTF Bold</vt:lpstr>
      <vt:lpstr>ONE 모바일고딕 Regular</vt:lpstr>
      <vt:lpstr>Pretendard Bold</vt:lpstr>
      <vt:lpstr>Pretendard Light</vt:lpstr>
      <vt:lpstr>ONE 모바일고딕 Bold</vt:lpstr>
      <vt:lpstr>Pretendard Regular</vt:lpstr>
      <vt:lpstr>ONE 모바일고딕 OTF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김민서</cp:lastModifiedBy>
  <cp:revision>8</cp:revision>
  <dcterms:created xsi:type="dcterms:W3CDTF">2006-08-16T00:00:00Z</dcterms:created>
  <dcterms:modified xsi:type="dcterms:W3CDTF">2024-10-10T08:13:53Z</dcterms:modified>
</cp:coreProperties>
</file>